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1" r:id="rId3"/>
  </p:sldMasterIdLst>
  <p:sldIdLst>
    <p:sldId id="259" r:id="rId4"/>
    <p:sldId id="260" r:id="rId5"/>
    <p:sldId id="261" r:id="rId6"/>
    <p:sldId id="256" r:id="rId7"/>
    <p:sldId id="258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9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0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3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8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4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6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9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26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7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7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6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3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1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25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33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1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3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ru-RU" dirty="0"/>
              <a:pPr/>
              <a:t>19.10.2020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7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9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02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7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249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05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0452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8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285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9991D-A8B2-426D-B1FC-1D0274BCE4D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19177-D7BB-42D6-9EAA-7A4C55ACF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2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7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9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3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>
                <a:solidFill>
                  <a:srgbClr val="E3DED1"/>
                </a:solidFill>
              </a:rPr>
              <a:pPr/>
              <a:t>10/19/2020</a:t>
            </a:fld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3DE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455F51"/>
                </a:solidFill>
              </a:rPr>
              <a:pPr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64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pPr/>
              <a:t>10/19/2020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E3DED1"/>
                </a:solidFill>
              </a:rPr>
              <a:pPr/>
              <a:t>‹#›</a:t>
            </a:fld>
            <a:endParaRPr lang="en-US" dirty="0">
              <a:solidFill>
                <a:srgbClr val="E3DE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6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defTabSz="457200"/>
            <a:fld id="{17205CAA-4E5A-4223-BD55-C5D2841AC9EF}" type="datetimeFigureOut">
              <a:rPr lang="en-US" dirty="0">
                <a:solidFill>
                  <a:srgbClr val="455F51"/>
                </a:solidFill>
              </a:rPr>
              <a:pPr defTabSz="457200"/>
              <a:t>10/19/2020</a:t>
            </a:fld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defTabSz="457200"/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55F51"/>
                </a:solidFill>
              </a:rPr>
              <a:pPr defTabSz="457200"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05B87C-6A3D-4D05-961B-8491F1A08CC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19.10.2020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D9FABD-1C13-43D7-B4B9-4FF85FCB6FCF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7205CAA-4E5A-4223-BD55-C5D2841AC9EF}" type="datetimeFigureOut">
              <a:rPr lang="en-US" smtClean="0">
                <a:solidFill>
                  <a:srgbClr val="455F51"/>
                </a:solidFill>
              </a:rPr>
              <a:pPr defTabSz="457200"/>
              <a:t>10/19/2020</a:t>
            </a:fld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455F5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55F51"/>
                </a:solidFill>
              </a:rPr>
              <a:pPr defTabSz="457200"/>
              <a:t>‹#›</a:t>
            </a:fld>
            <a:endParaRPr lang="en-US" dirty="0">
              <a:solidFill>
                <a:srgbClr val="455F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9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782" y="906989"/>
            <a:ext cx="8915399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5688" y="2881927"/>
            <a:ext cx="10600623" cy="2389664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Trebuie</a:t>
            </a: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</a:t>
            </a:r>
            <a:r>
              <a:rPr lang="ro-RO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ă acționăm!</a:t>
            </a:r>
            <a:endParaRPr lang="ru-RU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97" y="365759"/>
            <a:ext cx="9540115" cy="11542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Schimbările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climatice</a:t>
            </a:r>
            <a:r>
              <a:rPr lang="ro-RO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reprezintă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dintre cele mai mari ameninţări asupra mediului, </a:t>
            </a:r>
            <a:r>
              <a:rPr lang="ro-R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asupra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cadrului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şi economic.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97" y="1969916"/>
            <a:ext cx="3230758" cy="48966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709" y="1969916"/>
            <a:ext cx="3630204" cy="489506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146246" y="2609394"/>
            <a:ext cx="2351773" cy="361455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/>
              <a:t>Observaţiile</a:t>
            </a:r>
            <a:r>
              <a:rPr lang="en-US" dirty="0"/>
              <a:t> </a:t>
            </a:r>
            <a:r>
              <a:rPr lang="en-US" dirty="0" err="1"/>
              <a:t>indică</a:t>
            </a:r>
            <a:r>
              <a:rPr lang="en-US" dirty="0"/>
              <a:t> </a:t>
            </a:r>
            <a:r>
              <a:rPr lang="en-US" dirty="0" err="1"/>
              <a:t>creşteri</a:t>
            </a:r>
            <a:r>
              <a:rPr lang="en-US" dirty="0"/>
              <a:t> ale </a:t>
            </a:r>
            <a:r>
              <a:rPr lang="en-US" dirty="0" err="1"/>
              <a:t>temperaturilor</a:t>
            </a:r>
            <a:r>
              <a:rPr lang="en-US" dirty="0"/>
              <a:t> </a:t>
            </a:r>
            <a:r>
              <a:rPr lang="en-US" dirty="0" err="1"/>
              <a:t>medii</a:t>
            </a:r>
            <a:r>
              <a:rPr lang="en-US" dirty="0"/>
              <a:t> </a:t>
            </a:r>
            <a:r>
              <a:rPr lang="en-US" dirty="0" err="1"/>
              <a:t>globale</a:t>
            </a:r>
            <a:r>
              <a:rPr lang="en-US" dirty="0"/>
              <a:t> ale </a:t>
            </a:r>
            <a:r>
              <a:rPr lang="en-US" dirty="0" err="1"/>
              <a:t>apei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ale </a:t>
            </a:r>
            <a:r>
              <a:rPr lang="en-US" dirty="0" err="1"/>
              <a:t>oceanului</a:t>
            </a:r>
            <a:r>
              <a:rPr lang="en-US" dirty="0"/>
              <a:t>, o </a:t>
            </a:r>
            <a:r>
              <a:rPr lang="en-US" dirty="0" err="1"/>
              <a:t>topire</a:t>
            </a:r>
            <a:r>
              <a:rPr lang="en-US" dirty="0"/>
              <a:t> </a:t>
            </a:r>
            <a:r>
              <a:rPr lang="en-US" dirty="0" err="1"/>
              <a:t>extinsă</a:t>
            </a:r>
            <a:r>
              <a:rPr lang="en-US" dirty="0"/>
              <a:t> a </a:t>
            </a:r>
            <a:r>
              <a:rPr lang="en-US" dirty="0" err="1"/>
              <a:t>zăpezii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ro-RO" dirty="0" smtClean="0"/>
              <a:t>a </a:t>
            </a:r>
            <a:r>
              <a:rPr lang="en-US" dirty="0" err="1" smtClean="0"/>
              <a:t>gheţii</a:t>
            </a:r>
            <a:r>
              <a:rPr lang="en-US" dirty="0" smtClean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creşterea</a:t>
            </a:r>
            <a:r>
              <a:rPr lang="en-US" dirty="0"/>
              <a:t> </a:t>
            </a:r>
            <a:r>
              <a:rPr lang="en-US" dirty="0" err="1"/>
              <a:t>globală</a:t>
            </a:r>
            <a:r>
              <a:rPr lang="en-US" dirty="0"/>
              <a:t> </a:t>
            </a:r>
            <a:r>
              <a:rPr lang="en-US" dirty="0" err="1"/>
              <a:t>medie</a:t>
            </a:r>
            <a:r>
              <a:rPr lang="en-US" dirty="0"/>
              <a:t> a </a:t>
            </a:r>
            <a:r>
              <a:rPr lang="en-US" dirty="0" err="1"/>
              <a:t>nivelului</a:t>
            </a:r>
            <a:r>
              <a:rPr lang="en-US" dirty="0"/>
              <a:t> </a:t>
            </a:r>
            <a:r>
              <a:rPr lang="en-US" dirty="0" err="1"/>
              <a:t>mării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3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964" y="0"/>
            <a:ext cx="6798644" cy="22662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26" y="2367815"/>
            <a:ext cx="4490185" cy="44901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2357"/>
            <a:ext cx="6096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56603"/>
          </a:xfrm>
          <a:solidFill>
            <a:schemeClr val="bg1">
              <a:alpha val="66000"/>
            </a:schemeClr>
          </a:solidFill>
        </p:spPr>
        <p:txBody>
          <a:bodyPr>
            <a:normAutofit/>
          </a:bodyPr>
          <a:lstStyle/>
          <a:p>
            <a:r>
              <a:rPr lang="ro-RO" sz="4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Defrișarea pădurilor- pericol pentru </a:t>
            </a:r>
            <a:r>
              <a:rPr lang="ro-RO" sz="4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planetă!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347002" y="1940393"/>
            <a:ext cx="4632960" cy="132343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o-RO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</a:t>
            </a:r>
            <a:r>
              <a:rPr lang="ro-RO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Copacii reduc poluarea care e foarte periculoasă pentru noi şi eliberează oxigenul necesar pentru viaţa oamenilor şi a tuturor fiinţelor.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2" y="3391337"/>
            <a:ext cx="4632960" cy="253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4829907" y="3391337"/>
            <a:ext cx="2944837" cy="3158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o-RO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nual sunt tăiați 15 miliarde de copaci și în același timp sunt plantați doar cinci miliarde.</a:t>
            </a:r>
            <a:endParaRPr lang="en-US" sz="2000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Aproximativ 35% din copacii tăiați pe întreaga planetă sunt folosiți pentru producerea hârtiei.</a:t>
            </a:r>
            <a:endParaRPr lang="en-US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74744" y="1897304"/>
            <a:ext cx="4248444" cy="140961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o-RO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o-RO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intr-un singur copac pot fi obținute 942 de cărți, iar pentru fabricarea unei tone de hârtie obișnuită e nevoie să fie tăiați în medie 10-17 copaci.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7836" t="10115" r="18533" b="18279"/>
          <a:stretch/>
        </p:blipFill>
        <p:spPr>
          <a:xfrm>
            <a:off x="7774744" y="3306921"/>
            <a:ext cx="4248444" cy="270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6750" y="1455020"/>
            <a:ext cx="7013546" cy="33843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o-RO" dirty="0" smtClean="0"/>
              <a:t> 	Este important să transmitem </a:t>
            </a:r>
            <a:r>
              <a:rPr lang="ro-RO" dirty="0"/>
              <a:t>m</a:t>
            </a:r>
            <a:r>
              <a:rPr lang="vi-VN" dirty="0" smtClean="0"/>
              <a:t>aculatura </a:t>
            </a:r>
            <a:r>
              <a:rPr lang="vi-VN" dirty="0"/>
              <a:t>colectată </a:t>
            </a:r>
            <a:r>
              <a:rPr lang="vi-VN" dirty="0" smtClean="0"/>
              <a:t> la </a:t>
            </a:r>
            <a:r>
              <a:rPr lang="vi-VN" dirty="0"/>
              <a:t>punctele speciale de primire (acestea pot fi găsite pe portalul reciclare.md) sau </a:t>
            </a:r>
            <a:r>
              <a:rPr lang="ro-RO" dirty="0" smtClean="0"/>
              <a:t>să o strângem </a:t>
            </a:r>
            <a:r>
              <a:rPr lang="vi-VN" dirty="0" smtClean="0"/>
              <a:t> </a:t>
            </a:r>
            <a:r>
              <a:rPr lang="vi-VN" dirty="0"/>
              <a:t>în tomberoanele </a:t>
            </a:r>
            <a:r>
              <a:rPr lang="vi-VN" dirty="0" smtClean="0"/>
              <a:t>albastre</a:t>
            </a:r>
            <a:r>
              <a:rPr lang="ro-RO" dirty="0" smtClean="0"/>
              <a:t> (destinate hârtiei) </a:t>
            </a:r>
            <a:r>
              <a:rPr lang="ro-RO" dirty="0" smtClean="0"/>
              <a:t>din oraș</a:t>
            </a:r>
            <a:r>
              <a:rPr lang="vi-VN" dirty="0" smtClean="0"/>
              <a:t>. </a:t>
            </a:r>
            <a:r>
              <a:rPr lang="vi-VN" dirty="0"/>
              <a:t>În cazul în care volumul de maculatură este mare, unele companii le colectează cu transportul propriu. </a:t>
            </a:r>
            <a:endParaRPr lang="ro-RO" dirty="0" smtClean="0"/>
          </a:p>
          <a:p>
            <a:pPr algn="ctr"/>
            <a:r>
              <a:rPr lang="vi-VN" dirty="0" smtClean="0"/>
              <a:t>Este </a:t>
            </a:r>
            <a:r>
              <a:rPr lang="vi-VN" dirty="0"/>
              <a:t>foarte important de menționat că maculatura umedă sau murdară nu se reciclează. Din maculatura reciclată putem obține o </a:t>
            </a:r>
            <a:r>
              <a:rPr lang="vi-VN" dirty="0" smtClean="0"/>
              <a:t>h</a:t>
            </a:r>
            <a:r>
              <a:rPr lang="ro-RO" dirty="0" smtClean="0"/>
              <a:t>â</a:t>
            </a:r>
            <a:r>
              <a:rPr lang="vi-VN" dirty="0" smtClean="0"/>
              <a:t>rtie </a:t>
            </a:r>
            <a:r>
              <a:rPr lang="vi-VN" dirty="0" smtClean="0"/>
              <a:t>curată</a:t>
            </a:r>
            <a:r>
              <a:rPr lang="ro-RO" dirty="0" smtClean="0"/>
              <a:t>,</a:t>
            </a:r>
            <a:r>
              <a:rPr lang="vi-VN" dirty="0" smtClean="0"/>
              <a:t> </a:t>
            </a:r>
            <a:r>
              <a:rPr lang="vi-VN" dirty="0"/>
              <a:t>nouă, cutii </a:t>
            </a:r>
            <a:r>
              <a:rPr lang="vi-VN" dirty="0" smtClean="0"/>
              <a:t>(</a:t>
            </a:r>
            <a:r>
              <a:rPr lang="ro-RO" dirty="0" smtClean="0"/>
              <a:t>de exemplu,</a:t>
            </a:r>
            <a:r>
              <a:rPr lang="vi-VN" dirty="0" smtClean="0"/>
              <a:t> </a:t>
            </a:r>
            <a:r>
              <a:rPr lang="vi-VN" dirty="0"/>
              <a:t>cutiile pentru ouă</a:t>
            </a:r>
            <a:r>
              <a:rPr lang="vi-VN" dirty="0" smtClean="0"/>
              <a:t>)</a:t>
            </a:r>
            <a:r>
              <a:rPr lang="ro-RO" dirty="0" smtClean="0"/>
              <a:t>,</a:t>
            </a:r>
            <a:r>
              <a:rPr lang="vi-VN" dirty="0" smtClean="0"/>
              <a:t> </a:t>
            </a:r>
            <a:r>
              <a:rPr lang="vi-VN" dirty="0"/>
              <a:t>ba chiar și materiale de construcție: vata eco și plitele fibroase (pentru finisarea internă a încăperii).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1976" y="404664"/>
            <a:ext cx="7175351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4400" dirty="0" err="1"/>
              <a:t>Importan</a:t>
            </a:r>
            <a:r>
              <a:rPr lang="ro-RO" sz="4400" dirty="0"/>
              <a:t>ța maculaturii</a:t>
            </a:r>
            <a:endParaRPr lang="ru-RU" sz="4400" dirty="0"/>
          </a:p>
        </p:txBody>
      </p:sp>
      <p:pic>
        <p:nvPicPr>
          <p:cNvPr id="1026" name="Picture 2" descr="Colectarea selectiva a deseurilor este obligatorie de luni la Cluj.  Sanctiuni de pana la 40.000 de lei | Mob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017" y="4841435"/>
            <a:ext cx="1584176" cy="173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iar Extra Hârtie De Zi Cu - Fotografie gratuită pe Pixab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508">
            <a:off x="8882662" y="900760"/>
            <a:ext cx="1948235" cy="115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deman - Vata minerala de sticla Isover Rio Alu caserata cu aluminiu 7500  x 1200 x 100 mm - Dedicat planurilor ta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4312" y="2924944"/>
            <a:ext cx="1656184" cy="174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lita incorporabila gaz Teka EH 60 4G AI AL TR CI 4 arzatoare, gratare  fonta, 60cm | FAVI.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4953648"/>
            <a:ext cx="1787721" cy="17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Depozit materiale Viosand – Viosand Pascan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12" descr="Depozit materiale Viosand – Viosand Pascani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038" name="Picture 14" descr="Building materials png 4 » PNG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918201"/>
            <a:ext cx="5313960" cy="161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61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117" y="264222"/>
            <a:ext cx="10058400" cy="1070592"/>
          </a:xfrm>
        </p:spPr>
        <p:txBody>
          <a:bodyPr>
            <a:normAutofit/>
          </a:bodyPr>
          <a:lstStyle/>
          <a:p>
            <a:r>
              <a:rPr lang="ro-RO" sz="4000" b="1" dirty="0" smtClean="0">
                <a:latin typeface="Baskerville Old Face" panose="02020602080505020303" pitchFamily="18" charset="0"/>
              </a:rPr>
              <a:t>Concluzii</a:t>
            </a:r>
            <a:r>
              <a:rPr lang="en-US" sz="4000" b="1" dirty="0" smtClean="0">
                <a:latin typeface="Baskerville Old Face" panose="02020602080505020303" pitchFamily="18" charset="0"/>
              </a:rPr>
              <a:t>.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Beneficiile</a:t>
            </a:r>
            <a:r>
              <a:rPr lang="en-US" sz="4000" b="1" dirty="0" smtClean="0">
                <a:latin typeface="Baskerville Old Face" panose="02020602080505020303" pitchFamily="18" charset="0"/>
              </a:rPr>
              <a:t> </a:t>
            </a:r>
            <a:r>
              <a:rPr lang="en-US" sz="4000" b="1" dirty="0" err="1" smtClean="0">
                <a:latin typeface="Baskerville Old Face" panose="02020602080505020303" pitchFamily="18" charset="0"/>
              </a:rPr>
              <a:t>recicl</a:t>
            </a:r>
            <a:r>
              <a:rPr lang="ro-RO" sz="4000" b="1" dirty="0" smtClean="0">
                <a:latin typeface="Baskerville Old Face" panose="02020602080505020303" pitchFamily="18" charset="0"/>
              </a:rPr>
              <a:t>ării maculaturii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250" y="1232421"/>
            <a:ext cx="4754880" cy="3370668"/>
          </a:xfrm>
        </p:spPr>
        <p:txBody>
          <a:bodyPr/>
          <a:lstStyle/>
          <a:p>
            <a:r>
              <a:rPr lang="it-IT" dirty="0">
                <a:latin typeface="Constantia" panose="02030602050306030303" pitchFamily="18" charset="0"/>
              </a:rPr>
              <a:t>Salvează un spațiu considerabil de depozitare a </a:t>
            </a:r>
            <a:r>
              <a:rPr lang="it-IT" dirty="0" smtClean="0">
                <a:latin typeface="Constantia" panose="02030602050306030303" pitchFamily="18" charset="0"/>
              </a:rPr>
              <a:t>deșeurilor</a:t>
            </a:r>
            <a:r>
              <a:rPr lang="en-US" dirty="0" smtClean="0">
                <a:latin typeface="Constantia" panose="02030602050306030303" pitchFamily="18" charset="0"/>
              </a:rPr>
              <a:t>;</a:t>
            </a:r>
            <a:endParaRPr lang="ro-RO" dirty="0" smtClean="0">
              <a:latin typeface="Constantia" panose="02030602050306030303" pitchFamily="18" charset="0"/>
            </a:endParaRPr>
          </a:p>
          <a:p>
            <a:r>
              <a:rPr lang="ro-RO" dirty="0" smtClean="0">
                <a:latin typeface="Constantia" panose="02030602050306030303" pitchFamily="18" charset="0"/>
              </a:rPr>
              <a:t>Reduce p</a:t>
            </a:r>
            <a:r>
              <a:rPr lang="it-IT" dirty="0" smtClean="0">
                <a:latin typeface="Constantia" panose="02030602050306030303" pitchFamily="18" charset="0"/>
              </a:rPr>
              <a:t>oluarea </a:t>
            </a:r>
            <a:r>
              <a:rPr lang="it-IT" dirty="0">
                <a:latin typeface="Constantia" panose="02030602050306030303" pitchFamily="18" charset="0"/>
              </a:rPr>
              <a:t>apelor </a:t>
            </a:r>
            <a:r>
              <a:rPr lang="it-IT" dirty="0" smtClean="0">
                <a:latin typeface="Constantia" panose="02030602050306030303" pitchFamily="18" charset="0"/>
              </a:rPr>
              <a:t>cu </a:t>
            </a:r>
            <a:r>
              <a:rPr lang="it-IT" dirty="0">
                <a:latin typeface="Constantia" panose="02030602050306030303" pitchFamily="18" charset="0"/>
              </a:rPr>
              <a:t>circa 35</a:t>
            </a:r>
            <a:r>
              <a:rPr lang="it-IT" dirty="0" smtClean="0">
                <a:latin typeface="Constantia" panose="02030602050306030303" pitchFamily="18" charset="0"/>
              </a:rPr>
              <a:t>%;</a:t>
            </a:r>
            <a:endParaRPr lang="ro-RO" dirty="0" smtClean="0">
              <a:latin typeface="Constantia" panose="02030602050306030303" pitchFamily="18" charset="0"/>
            </a:endParaRPr>
          </a:p>
          <a:p>
            <a:r>
              <a:rPr lang="en-US" dirty="0">
                <a:latin typeface="Constantia" panose="02030602050306030303" pitchFamily="18" charset="0"/>
              </a:rPr>
              <a:t>O </a:t>
            </a:r>
            <a:r>
              <a:rPr lang="en-US" dirty="0" err="1">
                <a:latin typeface="Constantia" panose="02030602050306030303" pitchFamily="18" charset="0"/>
              </a:rPr>
              <a:t>tonă</a:t>
            </a:r>
            <a:r>
              <a:rPr lang="en-US" dirty="0">
                <a:latin typeface="Constantia" panose="02030602050306030303" pitchFamily="18" charset="0"/>
              </a:rPr>
              <a:t> de </a:t>
            </a:r>
            <a:r>
              <a:rPr lang="en-US" dirty="0" err="1">
                <a:latin typeface="Constantia" panose="02030602050306030303" pitchFamily="18" charset="0"/>
              </a:rPr>
              <a:t>hârtie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reciclată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înseamnă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că</a:t>
            </a:r>
            <a:r>
              <a:rPr lang="en-US" dirty="0">
                <a:latin typeface="Constantia" panose="02030602050306030303" pitchFamily="18" charset="0"/>
              </a:rPr>
              <a:t> 17 </a:t>
            </a:r>
            <a:r>
              <a:rPr lang="en-US" dirty="0" err="1">
                <a:latin typeface="Constantia" panose="02030602050306030303" pitchFamily="18" charset="0"/>
              </a:rPr>
              <a:t>copaci</a:t>
            </a:r>
            <a:r>
              <a:rPr lang="en-US" dirty="0">
                <a:latin typeface="Constantia" panose="02030602050306030303" pitchFamily="18" charset="0"/>
              </a:rPr>
              <a:t> nu </a:t>
            </a:r>
            <a:r>
              <a:rPr lang="en-US" dirty="0" err="1">
                <a:latin typeface="Constantia" panose="02030602050306030303" pitchFamily="18" charset="0"/>
              </a:rPr>
              <a:t>mai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trebuie</a:t>
            </a:r>
            <a:r>
              <a:rPr lang="en-US" dirty="0">
                <a:latin typeface="Constantia" panose="02030602050306030303" pitchFamily="18" charset="0"/>
              </a:rPr>
              <a:t> </a:t>
            </a:r>
            <a:r>
              <a:rPr lang="en-US" dirty="0" err="1">
                <a:latin typeface="Constantia" panose="02030602050306030303" pitchFamily="18" charset="0"/>
              </a:rPr>
              <a:t>tăiați</a:t>
            </a:r>
            <a:r>
              <a:rPr lang="en-US" dirty="0">
                <a:latin typeface="Constantia" panose="02030602050306030303" pitchFamily="18" charset="0"/>
              </a:rPr>
              <a:t>;</a:t>
            </a:r>
            <a:endParaRPr lang="en-US" dirty="0" smtClean="0">
              <a:latin typeface="Constantia" panose="02030602050306030303" pitchFamily="18" charset="0"/>
            </a:endParaRPr>
          </a:p>
          <a:p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96357" y="2829785"/>
            <a:ext cx="5842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o-RO" sz="2000" b="1" i="1" dirty="0" smtClean="0">
                <a:solidFill>
                  <a:srgbClr val="FF0000"/>
                </a:solidFill>
                <a:latin typeface="Sylfaen" panose="010A0502050306030303" pitchFamily="18" charset="0"/>
              </a:rPr>
              <a:t>15 noiembrie- Ziua Mondială a Reciclării</a:t>
            </a:r>
            <a:endParaRPr lang="ru-RU" sz="2000" b="1" i="1" dirty="0">
              <a:solidFill>
                <a:srgbClr val="FF0000"/>
              </a:solidFill>
              <a:latin typeface="Sylfaen" panose="010A050205030603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7" y="3380470"/>
            <a:ext cx="8861440" cy="3133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722" y="965482"/>
            <a:ext cx="3254676" cy="25112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31558" y="5602015"/>
            <a:ext cx="2217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o-RO" sz="1200">
                <a:solidFill>
                  <a:prstClr val="white"/>
                </a:solidFill>
              </a:rPr>
              <a:t>https://youtu.be/2QBxDJsL_ho</a:t>
            </a:r>
            <a:endParaRPr lang="ru-RU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77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190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Baskerville Old Face</vt:lpstr>
      <vt:lpstr>Calibri</vt:lpstr>
      <vt:lpstr>Century Gothic</vt:lpstr>
      <vt:lpstr>Constantia</vt:lpstr>
      <vt:lpstr>Georgia</vt:lpstr>
      <vt:lpstr>Sylfaen</vt:lpstr>
      <vt:lpstr>Times New Roman</vt:lpstr>
      <vt:lpstr>Trebuchet MS</vt:lpstr>
      <vt:lpstr>Wingdings 3</vt:lpstr>
      <vt:lpstr>Савон</vt:lpstr>
      <vt:lpstr>Воздушный поток</vt:lpstr>
      <vt:lpstr>Легкий дым</vt:lpstr>
      <vt:lpstr>PowerPoint Presentation</vt:lpstr>
      <vt:lpstr>Schimbările climatice reprezintă una dintre cele mai mari ameninţări asupra mediului, asupra cadrului social şi economic.</vt:lpstr>
      <vt:lpstr>PowerPoint Presentation</vt:lpstr>
      <vt:lpstr>Defrișarea pădurilor- pericol pentru planetă!</vt:lpstr>
      <vt:lpstr>Importanța maculaturii</vt:lpstr>
      <vt:lpstr>Concluzii. Beneficiile reciclării maculaturii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Defrișarea pădurilor- pericol pentru planetă</dc:title>
  <dc:creator>User</dc:creator>
  <cp:lastModifiedBy>Asus</cp:lastModifiedBy>
  <cp:revision>16</cp:revision>
  <dcterms:created xsi:type="dcterms:W3CDTF">2020-10-18T16:20:23Z</dcterms:created>
  <dcterms:modified xsi:type="dcterms:W3CDTF">2020-10-19T16:45:30Z</dcterms:modified>
</cp:coreProperties>
</file>